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7" r:id="rId6"/>
    <p:sldId id="278" r:id="rId7"/>
    <p:sldId id="271" r:id="rId8"/>
    <p:sldId id="28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36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C5B0A-9A55-466E-96A4-69BBC914138C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093FE-8A77-4AFD-8819-ADD8F9F1A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093FE-8A77-4AFD-8819-ADD8F9F1A1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74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093FE-8A77-4AFD-8819-ADD8F9F1A1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71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6FE2-84BB-3C44-8C11-BC34C3C5A52D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6EBF-91F5-F14A-9222-4F8F0AE6DD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6FE2-84BB-3C44-8C11-BC34C3C5A52D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6EBF-91F5-F14A-9222-4F8F0AE6DD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6FE2-84BB-3C44-8C11-BC34C3C5A52D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6EBF-91F5-F14A-9222-4F8F0AE6DD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6FE2-84BB-3C44-8C11-BC34C3C5A52D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6EBF-91F5-F14A-9222-4F8F0AE6DD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6FE2-84BB-3C44-8C11-BC34C3C5A52D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6EBF-91F5-F14A-9222-4F8F0AE6DD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6FE2-84BB-3C44-8C11-BC34C3C5A52D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6EBF-91F5-F14A-9222-4F8F0AE6DD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6FE2-84BB-3C44-8C11-BC34C3C5A52D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6EBF-91F5-F14A-9222-4F8F0AE6DD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6FE2-84BB-3C44-8C11-BC34C3C5A52D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6EBF-91F5-F14A-9222-4F8F0AE6DD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6FE2-84BB-3C44-8C11-BC34C3C5A52D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6EBF-91F5-F14A-9222-4F8F0AE6DD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6FE2-84BB-3C44-8C11-BC34C3C5A52D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6EBF-91F5-F14A-9222-4F8F0AE6DD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6FE2-84BB-3C44-8C11-BC34C3C5A52D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B7F6EBF-91F5-F14A-9222-4F8F0AE6DD0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C36FE2-84BB-3C44-8C11-BC34C3C5A52D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7F6EBF-91F5-F14A-9222-4F8F0AE6DD05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hyperlink" Target="file:///E:\Science\Weather\What%20Is%20A%20Watershed_.mp4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84480" y="802640"/>
            <a:ext cx="8585200" cy="239776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ln>
                  <a:solidFill>
                    <a:schemeClr val="tx2"/>
                  </a:solidFill>
                </a:ln>
                <a:solidFill>
                  <a:schemeClr val="accent2"/>
                </a:solidFill>
                <a:latin typeface="Heavy Heap" pitchFamily="2" charset="0"/>
                <a:ea typeface="CatholicSchoolGirls Intl BB" pitchFamily="2" charset="0"/>
              </a:rPr>
              <a:t>We All Live in a Watershed!</a:t>
            </a:r>
            <a:endParaRPr lang="en-US" sz="7200" dirty="0">
              <a:ln>
                <a:solidFill>
                  <a:schemeClr val="tx2"/>
                </a:solidFill>
              </a:ln>
              <a:solidFill>
                <a:schemeClr val="accent2"/>
              </a:solidFill>
              <a:latin typeface="Heavy Heap" pitchFamily="2" charset="0"/>
              <a:ea typeface="CatholicSchoolGirls Intl BB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2120" y="3718560"/>
            <a:ext cx="8214360" cy="1983936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Berlin Sans FB" pitchFamily="34" charset="0"/>
              </a:rPr>
              <a:t>2016 Alexander SWCD Contest Season</a:t>
            </a:r>
          </a:p>
          <a:p>
            <a:pPr algn="ctr"/>
            <a:r>
              <a:rPr lang="en-US" sz="3200" dirty="0" smtClean="0">
                <a:latin typeface="Berlin Sans FB" pitchFamily="34" charset="0"/>
              </a:rPr>
              <a:t>Poster, Essay, and Speech</a:t>
            </a:r>
          </a:p>
        </p:txBody>
      </p:sp>
    </p:spTree>
    <p:extLst>
      <p:ext uri="{BB962C8B-B14F-4D97-AF65-F5344CB8AC3E}">
        <p14:creationId xmlns:p14="http://schemas.microsoft.com/office/powerpoint/2010/main" val="325968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44" y="223520"/>
            <a:ext cx="8656320" cy="1471168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bg2"/>
                </a:solidFill>
                <a:latin typeface="Berlin Sans FB" pitchFamily="34" charset="0"/>
              </a:rPr>
              <a:t> SWCD POSTER CONTEST: </a:t>
            </a:r>
            <a:r>
              <a:rPr lang="en-US" sz="4400" dirty="0" smtClean="0">
                <a:latin typeface="Berlin Sans FB" pitchFamily="34" charset="0"/>
              </a:rPr>
              <a:t/>
            </a:r>
            <a:br>
              <a:rPr lang="en-US" sz="4400" dirty="0" smtClean="0">
                <a:latin typeface="Berlin Sans FB" pitchFamily="34" charset="0"/>
              </a:rPr>
            </a:br>
            <a:r>
              <a:rPr lang="en-US" sz="4800" dirty="0" smtClean="0">
                <a:ln>
                  <a:solidFill>
                    <a:schemeClr val="tx2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Heavy Heap" pitchFamily="2" charset="0"/>
                <a:ea typeface="CatholicSchoolGirls Intl BB" pitchFamily="2" charset="0"/>
              </a:rPr>
              <a:t>We All Live in a Watershed!</a:t>
            </a:r>
            <a:r>
              <a:rPr lang="en-US" sz="4800" dirty="0" smtClean="0">
                <a:ln>
                  <a:solidFill>
                    <a:schemeClr val="tx2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 </a:t>
            </a:r>
            <a:endParaRPr lang="en-US" sz="4800" dirty="0">
              <a:ln>
                <a:solidFill>
                  <a:schemeClr val="tx2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04849"/>
            <a:ext cx="8229600" cy="376427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Clr>
                <a:schemeClr val="bg2"/>
              </a:buClr>
              <a:buSzPct val="70000"/>
              <a:buNone/>
            </a:pPr>
            <a:r>
              <a:rPr lang="en-US" sz="2400" b="1" u="sng" dirty="0">
                <a:latin typeface="Berlin Sans FB" pitchFamily="34" charset="0"/>
              </a:rPr>
              <a:t>Specifications</a:t>
            </a:r>
            <a:r>
              <a:rPr lang="en-US" sz="2400" b="1" u="sng" dirty="0" smtClean="0">
                <a:latin typeface="Berlin Sans FB" pitchFamily="34" charset="0"/>
              </a:rPr>
              <a:t>:</a:t>
            </a:r>
            <a:endParaRPr lang="en-US" sz="2400" b="1" u="sng" dirty="0">
              <a:latin typeface="Berlin Sans FB" pitchFamily="34" charset="0"/>
            </a:endParaRPr>
          </a:p>
          <a:p>
            <a:pPr marL="469900" indent="-469900">
              <a:lnSpc>
                <a:spcPct val="90000"/>
              </a:lnSpc>
              <a:buClr>
                <a:schemeClr val="bg2"/>
              </a:buClr>
              <a:buSzPct val="70000"/>
              <a:buNone/>
            </a:pPr>
            <a:r>
              <a:rPr lang="en-US" sz="2400" dirty="0">
                <a:latin typeface="Berlin Sans FB" pitchFamily="34" charset="0"/>
              </a:rPr>
              <a:t>No larger than 24 x 36 in.</a:t>
            </a:r>
          </a:p>
          <a:p>
            <a:pPr marL="469900" indent="-469900">
              <a:lnSpc>
                <a:spcPct val="90000"/>
              </a:lnSpc>
              <a:buClr>
                <a:schemeClr val="bg2"/>
              </a:buClr>
              <a:buSzPct val="70000"/>
              <a:buNone/>
            </a:pPr>
            <a:r>
              <a:rPr lang="en-US" sz="2400" dirty="0">
                <a:latin typeface="Berlin Sans FB" pitchFamily="34" charset="0"/>
              </a:rPr>
              <a:t>Width no more than 1/8 in. </a:t>
            </a:r>
            <a:r>
              <a:rPr lang="en-US" sz="2400" dirty="0" smtClean="0">
                <a:latin typeface="Berlin Sans FB" pitchFamily="34" charset="0"/>
              </a:rPr>
              <a:t>thick</a:t>
            </a:r>
            <a:endParaRPr lang="en-US" sz="2400" dirty="0">
              <a:latin typeface="Berlin Sans FB" pitchFamily="34" charset="0"/>
            </a:endParaRPr>
          </a:p>
          <a:p>
            <a:pPr marL="469900" indent="-469900">
              <a:lnSpc>
                <a:spcPct val="90000"/>
              </a:lnSpc>
              <a:buClr>
                <a:schemeClr val="bg2"/>
              </a:buClr>
              <a:buSzPct val="70000"/>
              <a:buNone/>
            </a:pPr>
            <a:r>
              <a:rPr lang="en-US" sz="2400" dirty="0">
                <a:latin typeface="Berlin Sans FB" pitchFamily="34" charset="0"/>
              </a:rPr>
              <a:t>No </a:t>
            </a:r>
            <a:r>
              <a:rPr lang="en-US" sz="2400" dirty="0" smtClean="0">
                <a:latin typeface="Berlin Sans FB" pitchFamily="34" charset="0"/>
              </a:rPr>
              <a:t>3D </a:t>
            </a:r>
            <a:r>
              <a:rPr lang="en-US" sz="2400" dirty="0">
                <a:latin typeface="Berlin Sans FB" pitchFamily="34" charset="0"/>
              </a:rPr>
              <a:t>objects mounted on poster (only 2D)</a:t>
            </a:r>
          </a:p>
          <a:p>
            <a:pPr marL="469900" indent="-469900">
              <a:lnSpc>
                <a:spcPct val="90000"/>
              </a:lnSpc>
              <a:buClr>
                <a:schemeClr val="bg2"/>
              </a:buClr>
              <a:buSzPct val="70000"/>
              <a:buNone/>
            </a:pPr>
            <a:r>
              <a:rPr lang="en-US" sz="2400" dirty="0">
                <a:latin typeface="Berlin Sans FB" pitchFamily="34" charset="0"/>
              </a:rPr>
              <a:t>Any type </a:t>
            </a:r>
            <a:r>
              <a:rPr lang="en-US" sz="2400" dirty="0" smtClean="0">
                <a:latin typeface="Berlin Sans FB" pitchFamily="34" charset="0"/>
              </a:rPr>
              <a:t>of coloring </a:t>
            </a:r>
            <a:r>
              <a:rPr lang="en-US" sz="2400" dirty="0">
                <a:latin typeface="Berlin Sans FB" pitchFamily="34" charset="0"/>
              </a:rPr>
              <a:t>materials allowed</a:t>
            </a:r>
          </a:p>
          <a:p>
            <a:pPr marL="469900" indent="-469900">
              <a:lnSpc>
                <a:spcPct val="90000"/>
              </a:lnSpc>
              <a:buClr>
                <a:schemeClr val="bg2"/>
              </a:buClr>
              <a:buSzPct val="70000"/>
              <a:buNone/>
            </a:pPr>
            <a:r>
              <a:rPr lang="en-US" sz="2400" dirty="0">
                <a:latin typeface="Berlin Sans FB" pitchFamily="34" charset="0"/>
              </a:rPr>
              <a:t>Computer/Magazine pictures can be used- yet, MUST follow copy write laws (No recognizable cartoons</a:t>
            </a:r>
            <a:r>
              <a:rPr lang="en-US" sz="2400" dirty="0" smtClean="0">
                <a:latin typeface="Berlin Sans FB" pitchFamily="34" charset="0"/>
              </a:rPr>
              <a:t>) Hand drawn pictures are preferred over computer-generated drawings.</a:t>
            </a:r>
            <a:endParaRPr lang="en-US" sz="2400" dirty="0">
              <a:latin typeface="Berlin Sans FB" pitchFamily="34" charset="0"/>
            </a:endParaRPr>
          </a:p>
          <a:p>
            <a:pPr marL="469900" indent="-469900">
              <a:lnSpc>
                <a:spcPct val="90000"/>
              </a:lnSpc>
              <a:buClr>
                <a:schemeClr val="bg2"/>
              </a:buClr>
              <a:buSzPct val="70000"/>
              <a:buNone/>
            </a:pPr>
            <a:r>
              <a:rPr lang="en-US" sz="2400" dirty="0">
                <a:latin typeface="Berlin Sans FB" pitchFamily="34" charset="0"/>
              </a:rPr>
              <a:t>Must be the original work of the student</a:t>
            </a:r>
          </a:p>
          <a:p>
            <a:pPr marL="469900" indent="-469900">
              <a:lnSpc>
                <a:spcPct val="90000"/>
              </a:lnSpc>
              <a:buClr>
                <a:schemeClr val="bg2"/>
              </a:buClr>
              <a:buSzPct val="70000"/>
              <a:buNone/>
            </a:pPr>
            <a:r>
              <a:rPr lang="en-US" sz="2400" dirty="0">
                <a:latin typeface="Berlin Sans FB" pitchFamily="34" charset="0"/>
              </a:rPr>
              <a:t>Should be FLAT, not ROLLED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7624" y="5469129"/>
            <a:ext cx="7945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</a:pPr>
            <a:r>
              <a:rPr lang="en-US" sz="2000" b="1" u="sng" dirty="0">
                <a:latin typeface="Berlin Sans FB" pitchFamily="34" charset="0"/>
              </a:rPr>
              <a:t>Point Deductions:</a:t>
            </a:r>
          </a:p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</a:pPr>
            <a:r>
              <a:rPr lang="en-US" sz="2000" dirty="0">
                <a:latin typeface="Berlin Sans FB" pitchFamily="34" charset="0"/>
              </a:rPr>
              <a:t>Copyright Violation  -5pts.          Exceed Size Limit -5pts</a:t>
            </a:r>
          </a:p>
        </p:txBody>
      </p:sp>
      <p:pic>
        <p:nvPicPr>
          <p:cNvPr id="2050" name="Picture 2" descr="Painting For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5541">
            <a:off x="6638874" y="5006942"/>
            <a:ext cx="2036369" cy="1493337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1.gstatic.com/images?q=tbn:ANd9GcRRWDy8Ahfm6OF68elzgijW8wVlTE4NizAQY7lz3mbc0chUOy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090" y="1578673"/>
            <a:ext cx="2619375" cy="1743075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85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318768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bg2"/>
                </a:solidFill>
                <a:latin typeface="Berlin Sans FB" pitchFamily="34" charset="0"/>
              </a:rPr>
              <a:t>SWCD POSTER </a:t>
            </a:r>
            <a:r>
              <a:rPr lang="en-US" sz="4400" dirty="0">
                <a:solidFill>
                  <a:schemeClr val="bg2"/>
                </a:solidFill>
                <a:latin typeface="Berlin Sans FB" pitchFamily="34" charset="0"/>
              </a:rPr>
              <a:t>CONTEST: </a:t>
            </a:r>
            <a:r>
              <a:rPr lang="en-US" sz="4400" dirty="0">
                <a:latin typeface="Berlin Sans FB" pitchFamily="34" charset="0"/>
              </a:rPr>
              <a:t/>
            </a:r>
            <a:br>
              <a:rPr lang="en-US" sz="4400" dirty="0">
                <a:latin typeface="Berlin Sans FB" pitchFamily="34" charset="0"/>
              </a:rPr>
            </a:br>
            <a:r>
              <a:rPr lang="en-US" sz="4800" dirty="0" smtClean="0">
                <a:ln>
                  <a:solidFill>
                    <a:schemeClr val="tx2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Heavy Heap" pitchFamily="2" charset="0"/>
                <a:ea typeface="CatholicSchoolGirls Intl BB" pitchFamily="2" charset="0"/>
              </a:rPr>
              <a:t>We All Live in a Watershed!</a:t>
            </a:r>
            <a:r>
              <a:rPr lang="en-US" sz="4800" dirty="0" smtClean="0">
                <a:ln>
                  <a:solidFill>
                    <a:schemeClr val="tx2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 </a:t>
            </a:r>
            <a:endParaRPr lang="en-US" sz="4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idx="1"/>
          </p:nvPr>
        </p:nvSpPr>
        <p:spPr bwMode="auto">
          <a:xfrm>
            <a:off x="7156450" y="725530"/>
            <a:ext cx="1930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US" sz="2400" b="1" dirty="0">
                <a:latin typeface="Berlin Sans FB" pitchFamily="34" charset="0"/>
              </a:rPr>
              <a:t>EXAMPLES:</a:t>
            </a:r>
          </a:p>
        </p:txBody>
      </p:sp>
      <p:pic>
        <p:nvPicPr>
          <p:cNvPr id="3" name="Picture 2" descr="http://www.soildistrict.org/wp-content/uploads/2012/11/2013-7th-9th-3rd-pl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1" y="1187195"/>
            <a:ext cx="3962400" cy="286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teampa.com/wp-content/uploads/2013/01/Grand-Prize-Artwork-2012-240x1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1" y="4121786"/>
            <a:ext cx="3447099" cy="258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010782"/>
            <a:ext cx="4914900" cy="369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7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lmeadows\AppData\Local\Microsoft\Windows\Temporary Internet Files\Content.IE5\S6T294L2\MP90040107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76" y="1662585"/>
            <a:ext cx="1324593" cy="38746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1" y="429973"/>
            <a:ext cx="84124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 smtClean="0">
                <a:solidFill>
                  <a:schemeClr val="bg2"/>
                </a:solidFill>
                <a:latin typeface="Berlin Sans FB" pitchFamily="34" charset="0"/>
              </a:rPr>
              <a:t>SWCD POSTER </a:t>
            </a:r>
            <a:r>
              <a:rPr lang="en-US" sz="4900" dirty="0">
                <a:solidFill>
                  <a:schemeClr val="bg2"/>
                </a:solidFill>
                <a:latin typeface="Berlin Sans FB" pitchFamily="34" charset="0"/>
              </a:rPr>
              <a:t>CONTEST: </a:t>
            </a:r>
            <a:r>
              <a:rPr lang="en-US" sz="4900" dirty="0">
                <a:latin typeface="Berlin Sans FB" pitchFamily="34" charset="0"/>
              </a:rPr>
              <a:t/>
            </a:r>
            <a:br>
              <a:rPr lang="en-US" sz="4900" dirty="0">
                <a:latin typeface="Berlin Sans FB" pitchFamily="34" charset="0"/>
              </a:rPr>
            </a:br>
            <a:r>
              <a:rPr lang="en-US" sz="5300" dirty="0" smtClean="0">
                <a:ln>
                  <a:solidFill>
                    <a:schemeClr val="tx2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Heavy Heap" pitchFamily="2" charset="0"/>
                <a:ea typeface="CatholicSchoolGirls Intl BB" pitchFamily="2" charset="0"/>
              </a:rPr>
              <a:t>We All Live in a Watershed!</a:t>
            </a:r>
            <a:r>
              <a:rPr lang="en-US" sz="5300" dirty="0" smtClean="0">
                <a:ln>
                  <a:solidFill>
                    <a:schemeClr val="tx2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 </a:t>
            </a:r>
            <a:endParaRPr lang="en-US" sz="53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8570" y="1662585"/>
            <a:ext cx="7390792" cy="4738624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80000"/>
              </a:lnSpc>
              <a:buClr>
                <a:schemeClr val="accent2">
                  <a:lumMod val="20000"/>
                  <a:lumOff val="80000"/>
                </a:schemeClr>
              </a:buClr>
              <a:buSzPct val="75000"/>
              <a:buFont typeface="Lucida Sans Unicode" pitchFamily="34" charset="0"/>
              <a:buChar char="$"/>
            </a:pPr>
            <a:r>
              <a:rPr lang="en-US" sz="2800" b="1" u="sng" dirty="0" smtClean="0">
                <a:solidFill>
                  <a:schemeClr val="folHlink"/>
                </a:solidFill>
                <a:latin typeface="Berlin Sans FB" pitchFamily="34" charset="0"/>
              </a:rPr>
              <a:t>Cash Awards</a:t>
            </a:r>
            <a:r>
              <a:rPr lang="en-US" sz="2800" b="1" u="sng" dirty="0">
                <a:solidFill>
                  <a:schemeClr val="folHlink"/>
                </a:solidFill>
                <a:latin typeface="Berlin Sans FB" pitchFamily="34" charset="0"/>
              </a:rPr>
              <a:t>:</a:t>
            </a:r>
          </a:p>
          <a:p>
            <a:pPr marL="469900" indent="-469900">
              <a:lnSpc>
                <a:spcPct val="50000"/>
              </a:lnSpc>
              <a:buClr>
                <a:schemeClr val="bg2"/>
              </a:buClr>
              <a:buSzPct val="70000"/>
              <a:buNone/>
            </a:pPr>
            <a:endParaRPr lang="en-US" sz="2800" b="1" u="sng" dirty="0">
              <a:solidFill>
                <a:schemeClr val="folHlink"/>
              </a:solidFill>
              <a:latin typeface="Berlin Sans FB" pitchFamily="34" charset="0"/>
            </a:endParaRPr>
          </a:p>
          <a:p>
            <a:pPr marL="469900" indent="-469900">
              <a:lnSpc>
                <a:spcPct val="80000"/>
              </a:lnSpc>
              <a:buClr>
                <a:schemeClr val="bg2"/>
              </a:buClr>
              <a:buSzPct val="70000"/>
              <a:buNone/>
            </a:pPr>
            <a:r>
              <a:rPr lang="en-US" sz="2800" b="1" dirty="0">
                <a:solidFill>
                  <a:schemeClr val="folHlink"/>
                </a:solidFill>
                <a:latin typeface="Berlin Sans FB" pitchFamily="34" charset="0"/>
              </a:rPr>
              <a:t>District </a:t>
            </a:r>
            <a:r>
              <a:rPr lang="en-US" sz="2800" dirty="0">
                <a:solidFill>
                  <a:schemeClr val="folHlink"/>
                </a:solidFill>
                <a:latin typeface="Berlin Sans FB" pitchFamily="34" charset="0"/>
              </a:rPr>
              <a:t>(county)– Each s</a:t>
            </a:r>
            <a:r>
              <a:rPr lang="en-US" sz="2800" dirty="0" smtClean="0">
                <a:solidFill>
                  <a:schemeClr val="folHlink"/>
                </a:solidFill>
                <a:latin typeface="Berlin Sans FB" pitchFamily="34" charset="0"/>
              </a:rPr>
              <a:t>chool </a:t>
            </a:r>
            <a:r>
              <a:rPr lang="en-US" sz="2800" dirty="0">
                <a:solidFill>
                  <a:schemeClr val="folHlink"/>
                </a:solidFill>
                <a:latin typeface="Berlin Sans FB" pitchFamily="34" charset="0"/>
              </a:rPr>
              <a:t>submits top 3 posters</a:t>
            </a:r>
          </a:p>
          <a:p>
            <a:pPr marL="469900" indent="-469900">
              <a:lnSpc>
                <a:spcPct val="80000"/>
              </a:lnSpc>
              <a:buClr>
                <a:schemeClr val="bg2"/>
              </a:buClr>
              <a:buSzPct val="70000"/>
              <a:buNone/>
            </a:pPr>
            <a:r>
              <a:rPr lang="en-US" sz="2800" dirty="0">
                <a:solidFill>
                  <a:schemeClr val="folHlink"/>
                </a:solidFill>
                <a:latin typeface="Berlin Sans FB" pitchFamily="34" charset="0"/>
              </a:rPr>
              <a:t>•	School winner- Banquet + $20 &amp; 1st place ribbon </a:t>
            </a:r>
          </a:p>
          <a:p>
            <a:pPr marL="469900" indent="-469900">
              <a:lnSpc>
                <a:spcPct val="80000"/>
              </a:lnSpc>
              <a:buClr>
                <a:schemeClr val="bg2"/>
              </a:buClr>
              <a:buSzPct val="70000"/>
              <a:buNone/>
            </a:pPr>
            <a:r>
              <a:rPr lang="en-US" sz="2800" dirty="0">
                <a:solidFill>
                  <a:schemeClr val="folHlink"/>
                </a:solidFill>
                <a:latin typeface="Berlin Sans FB" pitchFamily="34" charset="0"/>
              </a:rPr>
              <a:t>•	County 1st  </a:t>
            </a:r>
            <a:r>
              <a:rPr lang="en-US" sz="2800" dirty="0" smtClean="0">
                <a:solidFill>
                  <a:schemeClr val="folHlink"/>
                </a:solidFill>
                <a:latin typeface="Berlin Sans FB" pitchFamily="34" charset="0"/>
              </a:rPr>
              <a:t>= </a:t>
            </a:r>
            <a:r>
              <a:rPr lang="en-US" sz="2800" dirty="0">
                <a:solidFill>
                  <a:schemeClr val="folHlink"/>
                </a:solidFill>
                <a:latin typeface="Berlin Sans FB" pitchFamily="34" charset="0"/>
              </a:rPr>
              <a:t>$30 &amp; plaque</a:t>
            </a:r>
          </a:p>
          <a:p>
            <a:pPr marL="469900" indent="-469900">
              <a:lnSpc>
                <a:spcPct val="80000"/>
              </a:lnSpc>
              <a:buClr>
                <a:schemeClr val="bg2"/>
              </a:buClr>
              <a:buSzPct val="70000"/>
              <a:buNone/>
            </a:pPr>
            <a:r>
              <a:rPr lang="en-US" sz="2800" dirty="0">
                <a:solidFill>
                  <a:schemeClr val="folHlink"/>
                </a:solidFill>
                <a:latin typeface="Berlin Sans FB" pitchFamily="34" charset="0"/>
              </a:rPr>
              <a:t>•	County 2nd = $15  &amp; ribbon</a:t>
            </a:r>
          </a:p>
          <a:p>
            <a:pPr marL="469900" indent="-469900">
              <a:lnSpc>
                <a:spcPct val="80000"/>
              </a:lnSpc>
              <a:buClr>
                <a:schemeClr val="bg2"/>
              </a:buClr>
              <a:buSzPct val="70000"/>
              <a:buNone/>
            </a:pPr>
            <a:r>
              <a:rPr lang="en-US" sz="2800" b="1" dirty="0">
                <a:solidFill>
                  <a:schemeClr val="folHlink"/>
                </a:solidFill>
                <a:latin typeface="Berlin Sans FB" pitchFamily="34" charset="0"/>
              </a:rPr>
              <a:t>Area </a:t>
            </a:r>
            <a:r>
              <a:rPr lang="en-US" sz="2800" dirty="0">
                <a:solidFill>
                  <a:schemeClr val="folHlink"/>
                </a:solidFill>
                <a:latin typeface="Berlin Sans FB" pitchFamily="34" charset="0"/>
              </a:rPr>
              <a:t>(13 counties)- District winner </a:t>
            </a:r>
            <a:r>
              <a:rPr lang="en-US" sz="2800" dirty="0" smtClean="0">
                <a:solidFill>
                  <a:schemeClr val="folHlink"/>
                </a:solidFill>
                <a:latin typeface="Berlin Sans FB" pitchFamily="34" charset="0"/>
              </a:rPr>
              <a:t>enters Area </a:t>
            </a:r>
            <a:r>
              <a:rPr lang="en-US" sz="2800" dirty="0">
                <a:solidFill>
                  <a:schemeClr val="folHlink"/>
                </a:solidFill>
                <a:latin typeface="Berlin Sans FB" pitchFamily="34" charset="0"/>
              </a:rPr>
              <a:t>level </a:t>
            </a:r>
          </a:p>
          <a:p>
            <a:pPr marL="469900" indent="-469900">
              <a:lnSpc>
                <a:spcPct val="80000"/>
              </a:lnSpc>
              <a:buClr>
                <a:schemeClr val="bg2"/>
              </a:buClr>
              <a:buSzPct val="70000"/>
              <a:buNone/>
            </a:pPr>
            <a:r>
              <a:rPr lang="en-US" sz="2800" dirty="0">
                <a:solidFill>
                  <a:schemeClr val="folHlink"/>
                </a:solidFill>
                <a:latin typeface="Berlin Sans FB" pitchFamily="34" charset="0"/>
              </a:rPr>
              <a:t>•	1st  = $75 &amp; medal </a:t>
            </a:r>
          </a:p>
          <a:p>
            <a:pPr marL="469900" indent="-469900">
              <a:lnSpc>
                <a:spcPct val="80000"/>
              </a:lnSpc>
              <a:buClr>
                <a:schemeClr val="bg2"/>
              </a:buClr>
              <a:buSzPct val="70000"/>
              <a:buNone/>
            </a:pPr>
            <a:r>
              <a:rPr lang="en-US" sz="2800" dirty="0">
                <a:solidFill>
                  <a:schemeClr val="folHlink"/>
                </a:solidFill>
                <a:latin typeface="Berlin Sans FB" pitchFamily="34" charset="0"/>
              </a:rPr>
              <a:t>•	2nd = $50 &amp; medal</a:t>
            </a:r>
          </a:p>
          <a:p>
            <a:pPr marL="469900" indent="-469900">
              <a:lnSpc>
                <a:spcPct val="80000"/>
              </a:lnSpc>
              <a:buClr>
                <a:schemeClr val="bg2"/>
              </a:buClr>
              <a:buSzPct val="70000"/>
              <a:buNone/>
            </a:pPr>
            <a:r>
              <a:rPr lang="en-US" sz="2800" dirty="0">
                <a:solidFill>
                  <a:schemeClr val="folHlink"/>
                </a:solidFill>
                <a:latin typeface="Berlin Sans FB" pitchFamily="34" charset="0"/>
              </a:rPr>
              <a:t>•	3rd = $25 &amp; medal</a:t>
            </a:r>
          </a:p>
          <a:p>
            <a:pPr marL="469900" indent="-469900">
              <a:lnSpc>
                <a:spcPct val="80000"/>
              </a:lnSpc>
              <a:buClr>
                <a:schemeClr val="bg2"/>
              </a:buClr>
              <a:buSzPct val="70000"/>
              <a:buNone/>
            </a:pPr>
            <a:r>
              <a:rPr lang="en-US" sz="2800" b="1" dirty="0">
                <a:solidFill>
                  <a:schemeClr val="folHlink"/>
                </a:solidFill>
                <a:latin typeface="Berlin Sans FB" pitchFamily="34" charset="0"/>
              </a:rPr>
              <a:t>State </a:t>
            </a:r>
            <a:r>
              <a:rPr lang="en-US" sz="2800" dirty="0">
                <a:solidFill>
                  <a:schemeClr val="folHlink"/>
                </a:solidFill>
                <a:latin typeface="Berlin Sans FB" pitchFamily="34" charset="0"/>
              </a:rPr>
              <a:t>(8 areas)- Area winner </a:t>
            </a:r>
            <a:r>
              <a:rPr lang="en-US" sz="2800" dirty="0" smtClean="0">
                <a:solidFill>
                  <a:schemeClr val="folHlink"/>
                </a:solidFill>
                <a:latin typeface="Berlin Sans FB" pitchFamily="34" charset="0"/>
              </a:rPr>
              <a:t>enters State </a:t>
            </a:r>
            <a:r>
              <a:rPr lang="en-US" sz="2800" dirty="0">
                <a:solidFill>
                  <a:schemeClr val="folHlink"/>
                </a:solidFill>
                <a:latin typeface="Berlin Sans FB" pitchFamily="34" charset="0"/>
              </a:rPr>
              <a:t>level</a:t>
            </a:r>
          </a:p>
          <a:p>
            <a:pPr marL="469900" indent="-469900">
              <a:lnSpc>
                <a:spcPct val="80000"/>
              </a:lnSpc>
              <a:buClr>
                <a:schemeClr val="bg2"/>
              </a:buClr>
              <a:buSzPct val="70000"/>
              <a:buNone/>
            </a:pPr>
            <a:r>
              <a:rPr lang="en-US" sz="2800" dirty="0">
                <a:solidFill>
                  <a:schemeClr val="folHlink"/>
                </a:solidFill>
                <a:latin typeface="Berlin Sans FB" pitchFamily="34" charset="0"/>
              </a:rPr>
              <a:t>•	1st =  $200 &amp; plaque</a:t>
            </a:r>
          </a:p>
          <a:p>
            <a:pPr marL="469900" indent="-469900">
              <a:lnSpc>
                <a:spcPct val="80000"/>
              </a:lnSpc>
              <a:buClr>
                <a:schemeClr val="bg2"/>
              </a:buClr>
              <a:buSzPct val="70000"/>
              <a:buNone/>
            </a:pPr>
            <a:r>
              <a:rPr lang="en-US" sz="2800" dirty="0">
                <a:solidFill>
                  <a:schemeClr val="folHlink"/>
                </a:solidFill>
                <a:latin typeface="Berlin Sans FB" pitchFamily="34" charset="0"/>
              </a:rPr>
              <a:t>•	2nd = $100 &amp; </a:t>
            </a:r>
            <a:r>
              <a:rPr lang="en-US" sz="2800" dirty="0" smtClean="0">
                <a:solidFill>
                  <a:schemeClr val="folHlink"/>
                </a:solidFill>
                <a:latin typeface="Berlin Sans FB" pitchFamily="34" charset="0"/>
              </a:rPr>
              <a:t>plaque</a:t>
            </a:r>
            <a:endParaRPr lang="en-US" sz="2800" dirty="0">
              <a:solidFill>
                <a:schemeClr val="folHlink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02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091" y="619760"/>
            <a:ext cx="6680200" cy="759968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Hurry Up" pitchFamily="2" charset="0"/>
              </a:rPr>
              <a:t>What is a Watershed?</a:t>
            </a:r>
            <a:endParaRPr lang="en-US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Hurry Up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" y="1259841"/>
            <a:ext cx="8107680" cy="1503679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800" b="1" u="sng" dirty="0" smtClean="0">
                <a:latin typeface="Berlin Sans FB" pitchFamily="34" charset="0"/>
              </a:rPr>
              <a:t>Definition:</a:t>
            </a:r>
            <a:endParaRPr lang="en-US" dirty="0" smtClean="0">
              <a:latin typeface="Berlin Sans FB" pitchFamily="34" charset="0"/>
            </a:endParaRPr>
          </a:p>
          <a:p>
            <a:r>
              <a:rPr lang="en-US" dirty="0" smtClean="0">
                <a:latin typeface="Berlin Sans FB" pitchFamily="34" charset="0"/>
              </a:rPr>
              <a:t>all </a:t>
            </a:r>
            <a:r>
              <a:rPr lang="en-US" dirty="0">
                <a:latin typeface="Berlin Sans FB" panose="020E0602020502020306" pitchFamily="34" charset="0"/>
              </a:rPr>
              <a:t>of the land that drains to the same location or body of </a:t>
            </a:r>
            <a:r>
              <a:rPr lang="en-US" dirty="0" smtClean="0">
                <a:latin typeface="Berlin Sans FB" panose="020E0602020502020306" pitchFamily="34" charset="0"/>
              </a:rPr>
              <a:t>water</a:t>
            </a:r>
          </a:p>
        </p:txBody>
      </p:sp>
      <p:pic>
        <p:nvPicPr>
          <p:cNvPr id="4" name="Picture 3" descr="Screen Clipping">
            <a:hlinkClick r:id="rId2" action="ppaction://program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424" y="3102115"/>
            <a:ext cx="6068272" cy="25435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199" y="3131066"/>
            <a:ext cx="6041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Click here to found out more information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9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960" y="284480"/>
            <a:ext cx="5537200" cy="841248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ln>
                  <a:solidFill>
                    <a:schemeClr val="tx2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Heavy Heap" pitchFamily="2" charset="0"/>
              </a:rPr>
              <a:t>Save the Watersheds!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68960" y="1022479"/>
            <a:ext cx="75590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We need to protect individual </a:t>
            </a:r>
            <a:r>
              <a:rPr lang="en-US" sz="2800" dirty="0"/>
              <a:t>watersheds </a:t>
            </a:r>
            <a:r>
              <a:rPr lang="en-US" sz="2800" dirty="0" smtClean="0"/>
              <a:t>from: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Pollution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erosion issues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ecological damage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negative </a:t>
            </a:r>
            <a:r>
              <a:rPr lang="en-US" sz="2800" dirty="0"/>
              <a:t>changes to typography and </a:t>
            </a:r>
            <a:r>
              <a:rPr lang="en-US" sz="2800" dirty="0" smtClean="0"/>
              <a:t>soils</a:t>
            </a:r>
          </a:p>
          <a:p>
            <a:endParaRPr lang="en-US" sz="2800" dirty="0" smtClean="0"/>
          </a:p>
          <a:p>
            <a:r>
              <a:rPr lang="en-US" sz="2800" dirty="0" smtClean="0"/>
              <a:t>BECAUSE:</a:t>
            </a:r>
          </a:p>
          <a:p>
            <a:r>
              <a:rPr lang="en-US" sz="2800" dirty="0" smtClean="0"/>
              <a:t>watersheds </a:t>
            </a:r>
            <a:r>
              <a:rPr lang="en-US" sz="2800" dirty="0"/>
              <a:t>ultimately provide us with water </a:t>
            </a:r>
            <a:r>
              <a:rPr lang="en-US" sz="2800" dirty="0" smtClean="0"/>
              <a:t>for: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Drinking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food production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help </a:t>
            </a:r>
            <a:r>
              <a:rPr lang="en-US" sz="2800" dirty="0"/>
              <a:t>run our </a:t>
            </a:r>
            <a:r>
              <a:rPr lang="en-US" sz="2800" dirty="0" smtClean="0"/>
              <a:t>industries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451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93801" y="95184"/>
            <a:ext cx="7040880" cy="780288"/>
          </a:xfrm>
        </p:spPr>
        <p:txBody>
          <a:bodyPr>
            <a:normAutofit/>
          </a:bodyPr>
          <a:lstStyle/>
          <a:p>
            <a:r>
              <a:rPr lang="en-US" sz="4800" dirty="0" smtClean="0">
                <a:ln>
                  <a:solidFill>
                    <a:schemeClr val="tx2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Heavy Heap" pitchFamily="2" charset="0"/>
              </a:rPr>
              <a:t>Watersheds found in NC </a:t>
            </a:r>
            <a:endParaRPr lang="en-US" sz="4800" dirty="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0" y="1366549"/>
            <a:ext cx="8907119" cy="41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1399130"/>
            <a:ext cx="8788399" cy="51540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Poster contest contestants are asked to draw a picture advertising/depicting the current theme.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Posters </a:t>
            </a:r>
            <a:r>
              <a:rPr lang="en-US" sz="3000" dirty="0"/>
              <a:t>should be submitted flat, not rolled, no larger than 24x36 inches, and should be the individual work of the student.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Judging </a:t>
            </a:r>
            <a:r>
              <a:rPr lang="en-US" sz="3000" dirty="0"/>
              <a:t>will be based on </a:t>
            </a:r>
            <a:r>
              <a:rPr lang="en-US" sz="3000" u="sng" dirty="0"/>
              <a:t>conservation message</a:t>
            </a:r>
            <a:r>
              <a:rPr lang="en-US" sz="3000" dirty="0"/>
              <a:t>, visual effectiveness, and originality.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We </a:t>
            </a:r>
            <a:r>
              <a:rPr lang="en-US" sz="3000" dirty="0"/>
              <a:t>encourage a brief, catchy message/slogan that makes viewers want to take conservative action and think twice about </a:t>
            </a:r>
            <a:r>
              <a:rPr lang="en-US" sz="3000" u="sng" dirty="0"/>
              <a:t>environmental degradation</a:t>
            </a:r>
            <a:r>
              <a:rPr lang="en-US" sz="3000" dirty="0" smtClean="0"/>
              <a:t>.</a:t>
            </a:r>
            <a:endParaRPr lang="en-US" sz="3000" dirty="0">
              <a:latin typeface="Berlin Sans FB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5719" y="279938"/>
            <a:ext cx="70205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n>
                  <a:solidFill>
                    <a:schemeClr val="tx2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Heavy Heap" pitchFamily="2" charset="0"/>
                <a:ea typeface="CatholicSchoolGirls Intl BB" pitchFamily="2" charset="0"/>
              </a:rPr>
              <a:t>We All Live in a Watershed!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0163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1819</TotalTime>
  <Words>290</Words>
  <Application>Microsoft Office PowerPoint</Application>
  <PresentationFormat>On-screen Show (4:3)</PresentationFormat>
  <Paragraphs>54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We All Live in a Watershed!</vt:lpstr>
      <vt:lpstr> SWCD POSTER CONTEST:  We All Live in a Watershed! </vt:lpstr>
      <vt:lpstr>SWCD POSTER CONTEST:  We All Live in a Watershed! </vt:lpstr>
      <vt:lpstr>SWCD POSTER CONTEST:  We All Live in a Watershed! </vt:lpstr>
      <vt:lpstr>What is a Watershed?</vt:lpstr>
      <vt:lpstr>Save the Watersheds!</vt:lpstr>
      <vt:lpstr>Watersheds found in NC </vt:lpstr>
      <vt:lpstr>We All Live in a Watershed!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Chad Ritchie</dc:creator>
  <cp:lastModifiedBy>Jenny Busch</cp:lastModifiedBy>
  <cp:revision>132</cp:revision>
  <dcterms:created xsi:type="dcterms:W3CDTF">2011-12-21T17:48:47Z</dcterms:created>
  <dcterms:modified xsi:type="dcterms:W3CDTF">2016-02-04T16:59:56Z</dcterms:modified>
</cp:coreProperties>
</file>